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95df1f3beb4770" /><Relationship Type="http://schemas.openxmlformats.org/officeDocument/2006/relationships/extended-properties" Target="/docProps/app.xml" Id="Rcf98ec281e824c6f" /><Relationship Type="http://schemas.openxmlformats.org/officeDocument/2006/relationships/officeDocument" Target="/ppt/presentation.xml" Id="R95024bed169242f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5cffcb62314e48"/>
  </p:sldMasterIdLst>
  <p:notesMasterIdLst>
    <p:notesMasterId xmlns:r="http://schemas.openxmlformats.org/officeDocument/2006/relationships" r:id="R93040784418c451c"/>
  </p:notesMasterIdLst>
  <p:sldIdLst>
    <p:sldId xmlns:r="http://schemas.openxmlformats.org/officeDocument/2006/relationships" id="256" r:id="Rec98b8dd210d4367"/>
    <p:sldId xmlns:r="http://schemas.openxmlformats.org/officeDocument/2006/relationships" id="257" r:id="R7a8c6136f41d4e66"/>
    <p:sldId xmlns:r="http://schemas.openxmlformats.org/officeDocument/2006/relationships" id="258" r:id="R666c6bc8cc744088"/>
    <p:sldId xmlns:r="http://schemas.openxmlformats.org/officeDocument/2006/relationships" id="259" r:id="R19538e47669545df"/>
    <p:sldId xmlns:r="http://schemas.openxmlformats.org/officeDocument/2006/relationships" id="260" r:id="R856025b1cd8e407a"/>
    <p:sldId xmlns:r="http://schemas.openxmlformats.org/officeDocument/2006/relationships" id="261" r:id="R69ebc6336e384923"/>
    <p:sldId xmlns:r="http://schemas.openxmlformats.org/officeDocument/2006/relationships" id="262" r:id="R5b550449b95e43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8c83db4c3a41a5" /><Relationship Type="http://schemas.openxmlformats.org/officeDocument/2006/relationships/slideMaster" Target="/ppt/slideMasters/slideMaster1.xml" Id="R1c5cffcb62314e48" /><Relationship Type="http://schemas.openxmlformats.org/officeDocument/2006/relationships/notesMaster" Target="/ppt/notesMasters/notesMaster1.xml" Id="R93040784418c451c" /><Relationship Type="http://schemas.openxmlformats.org/officeDocument/2006/relationships/presProps" Target="/ppt/presProps.xml" Id="R98cb6af7d4a245a8" /><Relationship Type="http://schemas.openxmlformats.org/officeDocument/2006/relationships/tableStyles" Target="/ppt/tableStyles.xml" Id="R8226fc0c87cf4766" /><Relationship Type="http://schemas.openxmlformats.org/officeDocument/2006/relationships/slide" Target="/ppt/slides/slide1.xml" Id="Rec98b8dd210d4367" /><Relationship Type="http://schemas.openxmlformats.org/officeDocument/2006/relationships/slide" Target="/ppt/slides/slide2.xml" Id="R7a8c6136f41d4e66" /><Relationship Type="http://schemas.openxmlformats.org/officeDocument/2006/relationships/slide" Target="/ppt/slides/slide3.xml" Id="R666c6bc8cc744088" /><Relationship Type="http://schemas.openxmlformats.org/officeDocument/2006/relationships/slide" Target="/ppt/slides/slide4.xml" Id="R19538e47669545df" /><Relationship Type="http://schemas.openxmlformats.org/officeDocument/2006/relationships/slide" Target="/ppt/slides/slide5.xml" Id="R856025b1cd8e407a" /><Relationship Type="http://schemas.openxmlformats.org/officeDocument/2006/relationships/slide" Target="/ppt/slides/slide6.xml" Id="R69ebc6336e384923" /><Relationship Type="http://schemas.openxmlformats.org/officeDocument/2006/relationships/slide" Target="/ppt/slides/slide7.xml" Id="R5b550449b95e43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6d3dec9d8284d7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12b68fe691425b" /><Relationship Type="http://schemas.openxmlformats.org/officeDocument/2006/relationships/notesMaster" Target="/ppt/notesMasters/notesMaster1.xml" Id="R410582389370460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5393ce231441c2" /><Relationship Type="http://schemas.openxmlformats.org/officeDocument/2006/relationships/notesMaster" Target="/ppt/notesMasters/notesMaster1.xml" Id="R7805b7a2eecb40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4fd9878644416d" /><Relationship Type="http://schemas.openxmlformats.org/officeDocument/2006/relationships/notesMaster" Target="/ppt/notesMasters/notesMaster1.xml" Id="R56716868e89f4c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465169a3f548e3" /><Relationship Type="http://schemas.openxmlformats.org/officeDocument/2006/relationships/notesMaster" Target="/ppt/notesMasters/notesMaster1.xml" Id="R68e031470cce4f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6ebff35bc68467e" /><Relationship Type="http://schemas.openxmlformats.org/officeDocument/2006/relationships/notesMaster" Target="/ppt/notesMasters/notesMaster1.xml" Id="R26cd4e9c3cdb42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0d9378460d4886" /><Relationship Type="http://schemas.openxmlformats.org/officeDocument/2006/relationships/notesMaster" Target="/ppt/notesMasters/notesMaster1.xml" Id="R2acb121400c243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0484256c69b4611" /><Relationship Type="http://schemas.openxmlformats.org/officeDocument/2006/relationships/notesMaster" Target="/ppt/notesMasters/notesMaster1.xml" Id="Rf3cc2f25871446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学习目标：能说明两个全等三角形与所拼平行四边形的面积关系；能用底及对应高计算三角形面积，并解释为什么除以 2。封面纸片为美术表现，不从照片判断长度或面积。</a:t>
            </a:r>
          </a:p>
          <a:p xmlns:a="http://schemas.openxmlformats.org/drawingml/2006/main">
            <a:r>
              <a:t>来源：贝特教自编数学例题，非教材逐字摘录，非课堂效果或客户案例。封面配图由 imagegen 生成，仅为装饰，不作为精确测量证据。数学图形、文字与公式为可编辑对象。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两组原生矢量三角形顶点坐标来自同一三角形，第二个由旋转和平移得到，面积相等；右侧对角线分出两个全等三角形。可先问：为什么这里的一半是确定的？判据：能说出两个三角形全等、无重叠无空隙。</a:t>
            </a:r>
          </a:p>
          <a:p xmlns:a="http://schemas.openxmlformats.org/drawingml/2006/main">
            <a:r>
              <a:t>来源：贝特教自编数学例题，非教材逐字摘录，非课堂效果或客户案例。封面配图由 imagegen 生成，仅为装饰，不作为精确测量证据。数学图形、文字与公式为可编辑对象。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拼成的平行四边形的底与原三角形所选底相同，高也相同；其面积为底乘高。一个三角形占其中一半，因此除以 2。高为与所选底垂直的线段，图中直角符号表明对应关系。</a:t>
            </a:r>
          </a:p>
          <a:p xmlns:a="http://schemas.openxmlformats.org/drawingml/2006/main">
            <a:r>
              <a:t>来源：贝特教自编数学例题，非教材逐字摘录，非课堂效果或客户案例。封面配图由 imagegen 生成，仅为装饰，不作为精确测量证据。数学图形、文字与公式为可编辑对象。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原创数值例题：6×4÷2=12 平方厘米。计算先检查底与高是否对应，再检查 ÷2 和面积单位。不将画面比例视为实际尺规测量。</a:t>
            </a:r>
          </a:p>
          <a:p xmlns:a="http://schemas.openxmlformats.org/drawingml/2006/main">
            <a:r>
              <a:t>来源：贝特教自编数学例题，非教材逐字摘录，非课堂效果或客户案例。封面配图由 imagegen 生成，仅为装饰，不作为精确测量证据。数学图形、文字与公式为可编辑对象。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评价判据：不能只说“忘记除以2”；应说明24平方厘米属于拼成图形，一个三角形只有其一半。单位判据：cm²是面积单位，cm是长度单位。可先收集学生解释，再翻到小测。</a:t>
            </a:r>
          </a:p>
          <a:p xmlns:a="http://schemas.openxmlformats.org/drawingml/2006/main">
            <a:r>
              <a:t>来源：贝特教自编数学例题，非教材逐字摘录，非课堂效果或客户案例。封面配图由 imagegen 生成，仅为装饰，不作为精确测量证据。数学图形、文字与公式为可编辑对象。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学生题面页，不显示参考答案。教师可先独立作答再展示下一页。此题给定面积18平方厘米、底9厘米，未知的是对应高。</a:t>
            </a:r>
          </a:p>
          <a:p xmlns:a="http://schemas.openxmlformats.org/drawingml/2006/main">
            <a:r>
              <a:t>来源：贝特教自编数学例题，非教材逐字摘录，非课堂效果或客户案例。封面配图由 imagegen 生成，仅为装饰，不作为精确测量证据。数学图形、文字与公式为可编辑对象。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答案为4厘米。评价不以背口诀替代理解：公式 h=S×2÷b；代入18×2÷9；结果4；长度单位厘米；解释乘2是还原由两个相同三角形拼成的平行四边形面积。未采用真实学生数据。</a:t>
            </a:r>
          </a:p>
          <a:p xmlns:a="http://schemas.openxmlformats.org/drawingml/2006/main">
            <a:r>
              <a:t>来源：贝特教自编数学例题，非教材逐字摘录，非课堂效果或客户案例。封面配图由 imagegen 生成，仅为装饰，不作为精确测量证据。数学图形、文字与公式为可编辑对象。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5324e72b6742e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3b86de25694cc3" /><Relationship Type="http://schemas.openxmlformats.org/officeDocument/2006/relationships/slideLayout" Target="/ppt/slideLayouts/slideLayout1.xml" Id="Re19112de042744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19112de042744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1b53a6f61454d" /><Relationship Type="http://schemas.openxmlformats.org/officeDocument/2006/relationships/image" Target="/ppt/media/image.png" Id="R80cc468828b24b10" /><Relationship Type="http://schemas.openxmlformats.org/officeDocument/2006/relationships/notesSlide" Target="/ppt/notesSlides/notesSlide1.xml" Id="R1fa03a9176db46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58ea0670c443c0" /><Relationship Type="http://schemas.openxmlformats.org/officeDocument/2006/relationships/notesSlide" Target="/ppt/notesSlides/notesSlide2.xml" Id="R2e697e9857e34a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f562c52f94162" /><Relationship Type="http://schemas.openxmlformats.org/officeDocument/2006/relationships/notesSlide" Target="/ppt/notesSlides/notesSlide3.xml" Id="R19593ae704a648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f37922fd114d5e" /><Relationship Type="http://schemas.openxmlformats.org/officeDocument/2006/relationships/notesSlide" Target="/ppt/notesSlides/notesSlide4.xml" Id="Ra6c0ebdeadf442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8bdebc4e1f4af4" /><Relationship Type="http://schemas.openxmlformats.org/officeDocument/2006/relationships/notesSlide" Target="/ppt/notesSlides/notesSlide5.xml" Id="R3156471977e04f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4eb1d7c96c4fa7" /><Relationship Type="http://schemas.openxmlformats.org/officeDocument/2006/relationships/notesSlide" Target="/ppt/notesSlides/notesSlide6.xml" Id="Ra92e11a7d95646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6ef9d4a98c45b8" /><Relationship Type="http://schemas.openxmlformats.org/officeDocument/2006/relationships/notesSlide" Target="/ppt/notesSlides/notesSlide7.xml" Id="Rf9815ae887044c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cc468828b24b1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1D0722-55FD-4914-821E-875CD9424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小学数学 · 面积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B815DF-0759-4287-9809-B083A243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28825"/>
            <a:ext cx="481012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250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5250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三角形的</a:t>
            </a:r>
          </a:p>
          <a:p xmlns:a="http://schemas.openxmlformats.org/drawingml/2006/main">
            <a:pPr algn="l">
              <a:defRPr sz="5250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5250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面积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81CC87-1178-4887-AFEF-D2104B7A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rPr>
              <a:t>两个相同的三角形</a:t>
            </a:r>
          </a:p>
          <a:p xmlns:a="http://schemas.openxmlformats.org/drawingml/2006/main">
            <a:pPr algn="l">
              <a:defRPr sz="20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rPr>
              <a:t>怎样帮我们理解“÷2”？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22A09A-42CE-4788-96B9-5CF528A0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贝特教 AI 辅助自制样板 · 非客户案例</a:t>
            </a:r>
          </a:p>
        </p:txBody>
      </p:sp>
    </p:spTree>
    <p:extLst>
      <p:ext uri="{BB962C8B-B14F-4D97-AF65-F5344CB8AC3E}">
        <p14:creationId xmlns:p14="http://schemas.microsoft.com/office/powerpoint/2010/main" val="6735236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273A1D-074C-4D08-A15C-592E2DAD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3375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两个相同三角形的拼摆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D20305-7E93-4544-96C9-5274A1997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FC3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0C470-CC90-4C5B-B942-E3B03AAAC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贝特教 AI 辅助自制样板 · 非客户案例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E397C-A3DE-4FD6-9C9B-4CE58702E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5175" y="6343650"/>
            <a:ext cx="64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50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F93AC8-F032-408F-8F34-B32CC09F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8592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两个完全相同的三角形，旋转、平移后可以拼合。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EC191F-A1E9-460B-B8F5-30A6636A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86025"/>
            <a:ext cx="2476500" cy="1733550"/>
          </a:xfrm>
          <a:custGeom xmlns:a="http://schemas.openxmlformats.org/drawingml/2006/main">
            <a:pathLst>
              <a:path w="2476500" h="1733550">
                <a:moveTo>
                  <a:pt x="0" y="1733550"/>
                </a:moveTo>
                <a:lnTo>
                  <a:pt x="2476500" y="1733550"/>
                </a:lnTo>
                <a:lnTo>
                  <a:pt x="762000" y="0"/>
                </a:lnTo>
                <a:close/>
              </a:path>
            </a:pathLst>
          </a:custGeom>
          <a:solidFill xmlns:a="http://schemas.openxmlformats.org/drawingml/2006/main">
            <a:srgbClr val="173F37"/>
          </a:solidFill>
          <a:ln xmlns:a="http://schemas.openxmlformats.org/drawingml/2006/main" w="0">
            <a:solidFill>
              <a:srgbClr val="173F3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A0BCE7-A4BE-4422-A65F-9B89C0007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2486025"/>
            <a:ext cx="2476500" cy="1733550"/>
          </a:xfrm>
          <a:custGeom xmlns:a="http://schemas.openxmlformats.org/drawingml/2006/main">
            <a:pathLst>
              <a:path w="2476500" h="1733550">
                <a:moveTo>
                  <a:pt x="0" y="0"/>
                </a:moveTo>
                <a:lnTo>
                  <a:pt x="2476500" y="0"/>
                </a:lnTo>
                <a:lnTo>
                  <a:pt x="1714500" y="1733550"/>
                </a:lnTo>
                <a:close/>
              </a:path>
            </a:pathLst>
          </a:custGeom>
          <a:solidFill xmlns:a="http://schemas.openxmlformats.org/drawingml/2006/main">
            <a:srgbClr val="C66B4B"/>
          </a:solidFill>
          <a:ln xmlns:a="http://schemas.openxmlformats.org/drawingml/2006/main" w="0">
            <a:solidFill>
              <a:srgbClr val="C66B4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ADAF1-A05F-4476-9F66-13FCF244C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3467100"/>
            <a:ext cx="857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625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3AB80-2BDF-4984-A70D-C12FEF6C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981325"/>
            <a:ext cx="857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625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rPr>
              <a:t>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2EA92D-F60C-4942-B900-DF1C6D15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00375"/>
            <a:ext cx="66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05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05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43D6D9-EA3F-4F81-8F90-B614F0AD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486025"/>
            <a:ext cx="2476500" cy="1733550"/>
          </a:xfrm>
          <a:custGeom xmlns:a="http://schemas.openxmlformats.org/drawingml/2006/main">
            <a:pathLst>
              <a:path w="2476500" h="1733550">
                <a:moveTo>
                  <a:pt x="0" y="1733550"/>
                </a:moveTo>
                <a:lnTo>
                  <a:pt x="2476500" y="1733550"/>
                </a:lnTo>
                <a:lnTo>
                  <a:pt x="762000" y="0"/>
                </a:lnTo>
                <a:close/>
              </a:path>
            </a:pathLst>
          </a:custGeom>
          <a:solidFill xmlns:a="http://schemas.openxmlformats.org/drawingml/2006/main">
            <a:srgbClr val="173F37"/>
          </a:solidFill>
          <a:ln xmlns:a="http://schemas.openxmlformats.org/drawingml/2006/main" w="0">
            <a:solidFill>
              <a:srgbClr val="173F37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A0543E-3CEA-43A3-B4D7-1E884B9A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486025"/>
            <a:ext cx="2476500" cy="1733550"/>
          </a:xfrm>
          <a:custGeom xmlns:a="http://schemas.openxmlformats.org/drawingml/2006/main">
            <a:pathLst>
              <a:path w="2476500" h="1733550">
                <a:moveTo>
                  <a:pt x="0" y="0"/>
                </a:moveTo>
                <a:lnTo>
                  <a:pt x="2476500" y="0"/>
                </a:lnTo>
                <a:lnTo>
                  <a:pt x="1714500" y="1733550"/>
                </a:lnTo>
                <a:close/>
              </a:path>
            </a:pathLst>
          </a:custGeom>
          <a:solidFill xmlns:a="http://schemas.openxmlformats.org/drawingml/2006/main">
            <a:srgbClr val="C66B4B"/>
          </a:solidFill>
          <a:ln xmlns:a="http://schemas.openxmlformats.org/drawingml/2006/main" w="0">
            <a:solidFill>
              <a:srgbClr val="C66B4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F800B9-21E0-4957-8097-5E7D34AE5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486025"/>
            <a:ext cx="1714500" cy="1733550"/>
          </a:xfrm>
          <a:custGeom xmlns:a="http://schemas.openxmlformats.org/drawingml/2006/main">
            <a:pathLst>
              <a:path w="1714500" h="1733550">
                <a:moveTo>
                  <a:pt x="0" y="0"/>
                </a:moveTo>
                <a:lnTo>
                  <a:pt x="1714500" y="17335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FFEF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98957F-ED3A-42F2-A3B6-08E4EABA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457575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rPr>
              <a:t>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13E8D5-C988-4CE1-B3B4-16E3EA4F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287655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rPr>
              <a:t>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A88634-8376-4959-8722-F5247E6A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4575" y="4619625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rPr>
              <a:t>面积相等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CD870B-36D9-4923-88C0-3A94EBFE1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4619625"/>
            <a:ext cx="3286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rPr>
              <a:t>拼成平行四边形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AEC620-C682-4F23-846E-E79B934C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85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2775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一个三角形，占拼成图形的一半。</a:t>
            </a:r>
          </a:p>
        </p:txBody>
      </p:sp>
    </p:spTree>
    <p:extLst>
      <p:ext uri="{BB962C8B-B14F-4D97-AF65-F5344CB8AC3E}">
        <p14:creationId xmlns:p14="http://schemas.microsoft.com/office/powerpoint/2010/main" val="19275788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3F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8092B5-0CC5-454A-A5C9-759CAD5E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FFFEF8"/>
                </a:solidFill>
                <a:latin typeface="SimSun"/>
                <a:ea typeface="SimSun"/>
                <a:cs typeface="SimSun"/>
              </a:defRPr>
            </a:pPr>
            <a:r>
              <a:rPr sz="3375" b="1">
                <a:solidFill>
                  <a:srgbClr val="FFFEF8"/>
                </a:solidFill>
                <a:latin typeface="SimSun"/>
                <a:ea typeface="SimSun"/>
                <a:cs typeface="SimSun"/>
              </a:rPr>
              <a:t>三角形面积公式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E85167-DDFB-4701-AAF1-2CE0661B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44625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D02437-21A2-4786-8A08-BC03BE0E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CBC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B9CBC1"/>
                </a:solidFill>
                <a:latin typeface="Microsoft YaHei"/>
                <a:ea typeface="Microsoft YaHei"/>
                <a:cs typeface="Microsoft YaHei"/>
              </a:rPr>
              <a:t>贝特教 AI 辅助自制样板 · 非客户案例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FEEF33-61D2-442B-B663-2B137E46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5175" y="6343650"/>
            <a:ext cx="64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B9CBC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500" b="0">
                <a:solidFill>
                  <a:srgbClr val="B9CBC1"/>
                </a:solidFill>
                <a:latin typeface="Times New Roman"/>
                <a:ea typeface="Times New Roman"/>
                <a:cs typeface="Times New Roman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C52D5F-D61B-40C5-9C32-9267A68E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238375"/>
            <a:ext cx="3390900" cy="1971675"/>
          </a:xfrm>
          <a:custGeom xmlns:a="http://schemas.openxmlformats.org/drawingml/2006/main">
            <a:pathLst>
              <a:path w="3390900" h="1971675">
                <a:moveTo>
                  <a:pt x="0" y="1971675"/>
                </a:moveTo>
                <a:lnTo>
                  <a:pt x="3390900" y="1971675"/>
                </a:lnTo>
                <a:lnTo>
                  <a:pt x="1009650" y="0"/>
                </a:lnTo>
                <a:close/>
              </a:path>
            </a:pathLst>
          </a:custGeom>
          <a:solidFill xmlns:a="http://schemas.openxmlformats.org/drawingml/2006/main">
            <a:srgbClr val="597F6E"/>
          </a:solidFill>
          <a:ln xmlns:a="http://schemas.openxmlformats.org/drawingml/2006/main" w="19050">
            <a:solidFill>
              <a:srgbClr val="9ABDA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CA2F78-1E55-4A44-A86C-F93942CC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2238375"/>
            <a:ext cx="3390900" cy="1971675"/>
          </a:xfrm>
          <a:custGeom xmlns:a="http://schemas.openxmlformats.org/drawingml/2006/main">
            <a:pathLst>
              <a:path w="3390900" h="1971675">
                <a:moveTo>
                  <a:pt x="0" y="0"/>
                </a:moveTo>
                <a:lnTo>
                  <a:pt x="3390900" y="0"/>
                </a:lnTo>
                <a:lnTo>
                  <a:pt x="2381250" y="1971675"/>
                </a:lnTo>
                <a:close/>
              </a:path>
            </a:pathLst>
          </a:custGeom>
          <a:solidFill xmlns:a="http://schemas.openxmlformats.org/drawingml/2006/main">
            <a:srgbClr val="C78660"/>
          </a:solidFill>
          <a:ln xmlns:a="http://schemas.openxmlformats.org/drawingml/2006/main" w="19050">
            <a:solidFill>
              <a:srgbClr val="C7866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A763A-F9A7-4824-A0B8-55DF9AB1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2238375"/>
            <a:ext cx="2381250" cy="1971675"/>
          </a:xfrm>
          <a:custGeom xmlns:a="http://schemas.openxmlformats.org/drawingml/2006/main">
            <a:pathLst>
              <a:path w="2381250" h="1971675">
                <a:moveTo>
                  <a:pt x="0" y="0"/>
                </a:moveTo>
                <a:lnTo>
                  <a:pt x="2381250" y="197167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FFEF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72CA20-AEE3-46EB-AC65-7DDC736B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2238375"/>
            <a:ext cx="9525" cy="1971675"/>
          </a:xfrm>
          <a:custGeom xmlns:a="http://schemas.openxmlformats.org/drawingml/2006/main">
            <a:pathLst>
              <a:path w="9525" h="1971675">
                <a:moveTo>
                  <a:pt x="0" y="0"/>
                </a:moveTo>
                <a:lnTo>
                  <a:pt x="0" y="197167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FFEF8"/>
            </a:solidFill>
            <a:prstDash val="dash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69B576-5AD7-455F-BF62-B61E5177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4048125"/>
            <a:ext cx="161925" cy="9525"/>
          </a:xfrm>
          <a:custGeom xmlns:a="http://schemas.openxmlformats.org/drawingml/2006/main">
            <a:pathLst>
              <a:path w="161925" h="9525">
                <a:moveTo>
                  <a:pt x="0" y="0"/>
                </a:moveTo>
                <a:lnTo>
                  <a:pt x="1619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FFEF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B71781-0AF2-41F0-BE09-175A7411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048125"/>
            <a:ext cx="9525" cy="161925"/>
          </a:xfrm>
          <a:custGeom xmlns:a="http://schemas.openxmlformats.org/drawingml/2006/main">
            <a:pathLst>
              <a:path w="9525" h="161925">
                <a:moveTo>
                  <a:pt x="0" y="0"/>
                </a:moveTo>
                <a:lnTo>
                  <a:pt x="0" y="1619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FFEF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0B26BC-3763-4456-B45E-137C4761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943225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rPr>
              <a:t>高 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128077-CBD7-48F0-BD58-A21E9B01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38150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rPr>
              <a:t>底 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BB8242-D318-45FF-8075-6A840989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028825"/>
            <a:ext cx="53054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rPr>
              <a:t>拼成的平行四边形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504D01-5483-49B8-B4F3-558766078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62225"/>
            <a:ext cx="53054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rPr>
              <a:t>面积 = 底 × 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9859C-E3CE-4F4E-BA41-7329AFC3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76625"/>
            <a:ext cx="5372100" cy="9525"/>
          </a:xfrm>
          <a:custGeom xmlns:a="http://schemas.openxmlformats.org/drawingml/2006/main">
            <a:pathLst>
              <a:path w="5372100" h="9525">
                <a:moveTo>
                  <a:pt x="0" y="0"/>
                </a:moveTo>
                <a:lnTo>
                  <a:pt x="53721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4857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0BDDBB-4F00-4672-849B-EF134549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743325"/>
            <a:ext cx="53054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rPr>
              <a:t>一个三角形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B62277-DDA1-45E4-8ED6-39AB9EA0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276725"/>
            <a:ext cx="53054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rPr>
              <a:t>面积 = 底 × 高 ÷ 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B4971B-181D-4312-8A77-0DC0E10F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24475"/>
            <a:ext cx="1085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275" b="0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75" b="0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rPr>
              <a:t>S = b × h ÷ 2</a:t>
            </a:r>
          </a:p>
        </p:txBody>
      </p:sp>
    </p:spTree>
    <p:extLst>
      <p:ext uri="{BB962C8B-B14F-4D97-AF65-F5344CB8AC3E}">
        <p14:creationId xmlns:p14="http://schemas.microsoft.com/office/powerpoint/2010/main" val="20363272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F95611-D451-4B70-88DC-0C98CFE5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3375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例题：底 6 cm，高 4 cm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6BA5E0-A9B3-4F36-BEB9-1717FE44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FC3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C2316D-D288-48DE-AB8F-C04561F6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贝特教 AI 辅助自制样板 · 非客户案例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7E29F1-C5AE-492E-BDA3-2514E587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5175" y="6343650"/>
            <a:ext cx="64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50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1A0892-621E-4776-900C-C510449B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295525"/>
            <a:ext cx="3781425" cy="2209800"/>
          </a:xfrm>
          <a:custGeom xmlns:a="http://schemas.openxmlformats.org/drawingml/2006/main">
            <a:pathLst>
              <a:path w="3781425" h="2209800">
                <a:moveTo>
                  <a:pt x="0" y="2209800"/>
                </a:moveTo>
                <a:lnTo>
                  <a:pt x="3781425" y="2209800"/>
                </a:lnTo>
                <a:lnTo>
                  <a:pt x="1419225" y="0"/>
                </a:lnTo>
                <a:close/>
              </a:path>
            </a:pathLst>
          </a:custGeom>
          <a:solidFill xmlns:a="http://schemas.openxmlformats.org/drawingml/2006/main">
            <a:srgbClr val="173F37"/>
          </a:solidFill>
          <a:ln xmlns:a="http://schemas.openxmlformats.org/drawingml/2006/main" w="0">
            <a:solidFill>
              <a:srgbClr val="173F37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50575A-78FE-496C-A5B1-9FC6D8A0B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2295525"/>
            <a:ext cx="9525" cy="2209800"/>
          </a:xfrm>
          <a:custGeom xmlns:a="http://schemas.openxmlformats.org/drawingml/2006/main">
            <a:pathLst>
              <a:path w="9525" h="2209800">
                <a:moveTo>
                  <a:pt x="0" y="0"/>
                </a:moveTo>
                <a:lnTo>
                  <a:pt x="0" y="22098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66B4B"/>
            </a:solidFill>
            <a:prstDash val="dash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2AF844-2608-41FF-AB6E-79B0CEB4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305300"/>
            <a:ext cx="200025" cy="9525"/>
          </a:xfrm>
          <a:custGeom xmlns:a="http://schemas.openxmlformats.org/drawingml/2006/main">
            <a:pathLst>
              <a:path w="200025" h="9525">
                <a:moveTo>
                  <a:pt x="0" y="0"/>
                </a:moveTo>
                <a:lnTo>
                  <a:pt x="2000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8F4E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3840E8-2C66-46CC-81A4-319FC2879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4305300"/>
            <a:ext cx="9525" cy="200025"/>
          </a:xfrm>
          <a:custGeom xmlns:a="http://schemas.openxmlformats.org/drawingml/2006/main"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8F4E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11602D-E2B1-4DFA-ADB1-8FCB74DF9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209925"/>
            <a:ext cx="14001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325" b="0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rPr>
              <a:t>4 cm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FB3B8D-D37F-4797-933E-AFAFCD5D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469582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75" b="0">
                <a:solidFill>
                  <a:srgbClr val="213D35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475" b="0">
                <a:solidFill>
                  <a:srgbClr val="213D35"/>
                </a:solidFill>
                <a:latin typeface="Times New Roman"/>
                <a:ea typeface="Times New Roman"/>
                <a:cs typeface="Times New Roman"/>
              </a:rPr>
              <a:t>6 cm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5FBC2B-D57C-4807-86F4-2EFE1256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952625"/>
            <a:ext cx="5143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三角形面积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52A3D-F018-4590-BFD4-0D2DF6E4C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743200"/>
            <a:ext cx="5238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0">
                <a:solidFill>
                  <a:srgbClr val="213D35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0" b="0">
                <a:solidFill>
                  <a:srgbClr val="213D35"/>
                </a:solidFill>
                <a:latin typeface="Times New Roman"/>
                <a:ea typeface="Times New Roman"/>
                <a:cs typeface="Times New Roman"/>
              </a:rPr>
              <a:t>6 × 4 ÷ 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162E3-FA26-4DBD-B8B6-31FB2E30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686175"/>
            <a:ext cx="52387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C66B4B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650" b="1">
                <a:solidFill>
                  <a:srgbClr val="C66B4B"/>
                </a:solidFill>
                <a:latin typeface="Times New Roman"/>
                <a:ea typeface="Times New Roman"/>
                <a:cs typeface="Times New Roman"/>
              </a:rPr>
              <a:t>= 12 cm²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A32A34-E159-4A10-88AA-7DFE1F96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810125"/>
            <a:ext cx="5305425" cy="9525"/>
          </a:xfrm>
          <a:custGeom xmlns:a="http://schemas.openxmlformats.org/drawingml/2006/main">
            <a:pathLst>
              <a:path w="5305425" h="9525">
                <a:moveTo>
                  <a:pt x="0" y="0"/>
                </a:moveTo>
                <a:lnTo>
                  <a:pt x="5305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FC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C31641-AE7E-4A92-8BBF-73AB6FA9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095875"/>
            <a:ext cx="530542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底和高使用同一种长度单位。</a:t>
            </a:r>
          </a:p>
          <a:p xmlns:a="http://schemas.openxmlformats.org/drawingml/2006/main">
            <a:pPr algn="l">
              <a:defRPr sz="20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面积单位写 cm²。</a:t>
            </a:r>
          </a:p>
        </p:txBody>
      </p:sp>
    </p:spTree>
    <p:extLst>
      <p:ext uri="{BB962C8B-B14F-4D97-AF65-F5344CB8AC3E}">
        <p14:creationId xmlns:p14="http://schemas.microsoft.com/office/powerpoint/2010/main" val="14092164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C2D109-A1B2-4555-B6DB-DA9EDFA03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3375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24 cm²，错在什么地方？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F84E1-8417-4E2C-B605-B8E1658A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FC3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94B5BA-1BDD-4C53-BEEC-2501DE9C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贝特教 AI 辅助自制样板 · 非客户案例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25FE5-2109-4674-AEF9-AB95100A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5175" y="6343650"/>
            <a:ext cx="64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50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E5881E-4DB9-4288-9485-414B4FC5A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106680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0">
                <a:solidFill>
                  <a:srgbClr val="C66B4B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800" b="0">
                <a:solidFill>
                  <a:srgbClr val="C66B4B"/>
                </a:solidFill>
                <a:latin typeface="Times New Roman"/>
                <a:ea typeface="Times New Roman"/>
                <a:cs typeface="Times New Roman"/>
              </a:rPr>
              <a:t>6 × 4 = 24 cm²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B311F7-BE25-4B01-AE54-817EB7CF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13372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13D35"/>
                </a:solidFill>
                <a:latin typeface="Microsoft YaHei"/>
                <a:ea typeface="Microsoft YaHei"/>
                <a:cs typeface="Microsoft YaHei"/>
              </a:rPr>
              <a:t>这算出的是拼成的平行四边形面积。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107653-A21C-4684-9D2C-D95FEBEC1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10025"/>
            <a:ext cx="10887075" cy="9525"/>
          </a:xfrm>
          <a:custGeom xmlns:a="http://schemas.openxmlformats.org/drawingml/2006/main">
            <a:pathLst>
              <a:path w="10887075" h="9525">
                <a:moveTo>
                  <a:pt x="0" y="0"/>
                </a:moveTo>
                <a:lnTo>
                  <a:pt x="108870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FC3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5D1783-ABB7-433E-A91E-7FD27CF2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19575"/>
            <a:ext cx="2447925" cy="1143000"/>
          </a:xfrm>
          <a:custGeom xmlns:a="http://schemas.openxmlformats.org/drawingml/2006/main">
            <a:pathLst>
              <a:path w="2447925" h="1143000">
                <a:moveTo>
                  <a:pt x="0" y="1143000"/>
                </a:moveTo>
                <a:lnTo>
                  <a:pt x="2447925" y="1143000"/>
                </a:lnTo>
                <a:lnTo>
                  <a:pt x="762000" y="0"/>
                </a:lnTo>
                <a:close/>
              </a:path>
            </a:pathLst>
          </a:custGeom>
          <a:solidFill xmlns:a="http://schemas.openxmlformats.org/drawingml/2006/main">
            <a:srgbClr val="173F37"/>
          </a:solidFill>
          <a:ln xmlns:a="http://schemas.openxmlformats.org/drawingml/2006/main" w="0">
            <a:solidFill>
              <a:srgbClr val="173F37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62652E-F645-4218-AD62-9C4F505A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219575"/>
            <a:ext cx="2447925" cy="1143000"/>
          </a:xfrm>
          <a:custGeom xmlns:a="http://schemas.openxmlformats.org/drawingml/2006/main">
            <a:pathLst>
              <a:path w="2447925" h="1143000">
                <a:moveTo>
                  <a:pt x="0" y="0"/>
                </a:moveTo>
                <a:lnTo>
                  <a:pt x="2447925" y="0"/>
                </a:lnTo>
                <a:lnTo>
                  <a:pt x="1685925" y="1143000"/>
                </a:lnTo>
                <a:close/>
              </a:path>
            </a:pathLst>
          </a:custGeom>
          <a:solidFill xmlns:a="http://schemas.openxmlformats.org/drawingml/2006/main">
            <a:srgbClr val="C66B4B"/>
          </a:solidFill>
          <a:ln xmlns:a="http://schemas.openxmlformats.org/drawingml/2006/main" w="0">
            <a:solidFill>
              <a:srgbClr val="C66B4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FFBD32-B017-4851-84CD-8CA13AC5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219575"/>
            <a:ext cx="1685925" cy="1143000"/>
          </a:xfrm>
          <a:custGeom xmlns:a="http://schemas.openxmlformats.org/drawingml/2006/main">
            <a:pathLst>
              <a:path w="1685925" h="1143000">
                <a:moveTo>
                  <a:pt x="0" y="0"/>
                </a:moveTo>
                <a:lnTo>
                  <a:pt x="1685925" y="11430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8F4E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292836-BBCA-4491-B5F2-B49EE5D8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4267200"/>
            <a:ext cx="6819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3225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三角形面积还要 ÷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C10908-F5EE-4209-AE5B-F994435E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5210175"/>
            <a:ext cx="6819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12 cm² 表示面积；12 cm 表示长度。</a:t>
            </a:r>
          </a:p>
        </p:txBody>
      </p:sp>
    </p:spTree>
    <p:extLst>
      <p:ext uri="{BB962C8B-B14F-4D97-AF65-F5344CB8AC3E}">
        <p14:creationId xmlns:p14="http://schemas.microsoft.com/office/powerpoint/2010/main" val="87020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B423CB-F256-4A45-9BBD-3D7076B7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3375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出口小测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4543BC-A3F7-4090-8FF4-7374CC60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FC3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75B905-14B2-4865-898B-8D4C11ED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贝特教 AI 辅助自制样板 · 非客户案例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1CC535-7B39-4670-95CD-9D53C838F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5175" y="6343650"/>
            <a:ext cx="64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500" b="0">
                <a:solidFill>
                  <a:srgbClr val="67766D"/>
                </a:solidFill>
                <a:latin typeface="Times New Roman"/>
                <a:ea typeface="Times New Roman"/>
                <a:cs typeface="Times New Roman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437F53-27BF-405E-83E8-5AD5904A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64293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面积 18 cm²，底 9 cm，</a:t>
            </a:r>
          </a:p>
          <a:p xmlns:a="http://schemas.openxmlformats.org/drawingml/2006/main">
            <a:pPr algn="l">
              <a:defRPr sz="3450" b="1">
                <a:solidFill>
                  <a:srgbClr val="213D35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213D35"/>
                </a:solidFill>
                <a:latin typeface="SimSun"/>
                <a:ea typeface="SimSun"/>
                <a:cs typeface="SimSun"/>
              </a:rPr>
              <a:t>对应的高是多少？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E70D01-4486-48A7-AA8B-7E60CDA8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65817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67766D"/>
                </a:solidFill>
                <a:latin typeface="Microsoft YaHei"/>
                <a:ea typeface="Microsoft YaHei"/>
                <a:cs typeface="Microsoft YaHei"/>
              </a:rPr>
              <a:t>写出算式，并解释为什么要乘 2。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BBA60F-5828-4B9B-BFE7-B1EC6C4E3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238375"/>
            <a:ext cx="3248025" cy="2314575"/>
          </a:xfrm>
          <a:custGeom xmlns:a="http://schemas.openxmlformats.org/drawingml/2006/main">
            <a:pathLst>
              <a:path w="3248025" h="2314575">
                <a:moveTo>
                  <a:pt x="0" y="2314575"/>
                </a:moveTo>
                <a:lnTo>
                  <a:pt x="3248025" y="2314575"/>
                </a:lnTo>
                <a:lnTo>
                  <a:pt x="1000125" y="0"/>
                </a:lnTo>
                <a:close/>
              </a:path>
            </a:pathLst>
          </a:custGeom>
          <a:solidFill xmlns:a="http://schemas.openxmlformats.org/drawingml/2006/main">
            <a:srgbClr val="173F37"/>
          </a:solidFill>
          <a:ln xmlns:a="http://schemas.openxmlformats.org/drawingml/2006/main" w="0">
            <a:solidFill>
              <a:srgbClr val="173F3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08E43-3F72-497C-B509-032B23F4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238375"/>
            <a:ext cx="9525" cy="2314575"/>
          </a:xfrm>
          <a:custGeom xmlns:a="http://schemas.openxmlformats.org/drawingml/2006/main">
            <a:pathLst>
              <a:path w="9525" h="2314575">
                <a:moveTo>
                  <a:pt x="0" y="0"/>
                </a:moveTo>
                <a:lnTo>
                  <a:pt x="0" y="23145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66B4B"/>
            </a:solidFill>
            <a:prstDash val="dash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01BF28-2BA4-4C86-B714-8DB2BBAE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4362450"/>
            <a:ext cx="190500" cy="9525"/>
          </a:xfrm>
          <a:custGeom xmlns:a="http://schemas.openxmlformats.org/drawingml/2006/main">
            <a:pathLst>
              <a:path w="190500" h="9525">
                <a:moveTo>
                  <a:pt x="0" y="0"/>
                </a:moveTo>
                <a:lnTo>
                  <a:pt x="190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8F4E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41BA12-50BB-404B-B2B0-FD34FA07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4362450"/>
            <a:ext cx="9525" cy="190500"/>
          </a:xfrm>
          <a:custGeom xmlns:a="http://schemas.openxmlformats.org/drawingml/2006/main"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8F4E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D18B8F-356A-4694-8860-DF9E1598B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238500"/>
            <a:ext cx="1733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550" b="0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rPr>
              <a:t>h = 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AE0BF1-E6D5-41BD-81BB-C6976BEE4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829175"/>
            <a:ext cx="14859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75" b="0">
                <a:solidFill>
                  <a:srgbClr val="213D35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475" b="0">
                <a:solidFill>
                  <a:srgbClr val="213D35"/>
                </a:solidFill>
                <a:latin typeface="Times New Roman"/>
                <a:ea typeface="Times New Roman"/>
                <a:cs typeface="Times New Roman"/>
              </a:rPr>
              <a:t>9 cm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C6B283-AD59-4D2F-BEB5-4C9FE150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5467350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75" b="0">
                <a:solidFill>
                  <a:srgbClr val="213D35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475" b="0">
                <a:solidFill>
                  <a:srgbClr val="213D35"/>
                </a:solidFill>
                <a:latin typeface="Times New Roman"/>
                <a:ea typeface="Times New Roman"/>
                <a:cs typeface="Times New Roman"/>
              </a:rPr>
              <a:t>S = 18 cm²</a:t>
            </a:r>
          </a:p>
        </p:txBody>
      </p:sp>
    </p:spTree>
    <p:extLst>
      <p:ext uri="{BB962C8B-B14F-4D97-AF65-F5344CB8AC3E}">
        <p14:creationId xmlns:p14="http://schemas.microsoft.com/office/powerpoint/2010/main" val="11425047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73F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F30460-5FB3-4564-A879-B3E9CDC0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FFFEF8"/>
                </a:solidFill>
                <a:latin typeface="SimSun"/>
                <a:ea typeface="SimSun"/>
                <a:cs typeface="SimSun"/>
              </a:defRPr>
            </a:pPr>
            <a:r>
              <a:rPr sz="3375" b="1">
                <a:solidFill>
                  <a:srgbClr val="FFFEF8"/>
                </a:solidFill>
                <a:latin typeface="SimSun"/>
                <a:ea typeface="SimSun"/>
                <a:cs typeface="SimSun"/>
              </a:rPr>
              <a:t>参考答案与评价标准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0E0840-390A-494B-B15A-79A9254B7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446258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2073F6-687D-45CA-95F2-1AA3F1B6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72225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9CBC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B9CBC1"/>
                </a:solidFill>
                <a:latin typeface="Microsoft YaHei"/>
                <a:ea typeface="Microsoft YaHei"/>
                <a:cs typeface="Microsoft YaHei"/>
              </a:rPr>
              <a:t>贝特教 AI 辅助自制样板 · 非客户案例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BA9C10-FD5D-45CC-97D0-3F159070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5175" y="6343650"/>
            <a:ext cx="64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B9CBC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1500" b="0">
                <a:solidFill>
                  <a:srgbClr val="B9CBC1"/>
                </a:solidFill>
                <a:latin typeface="Times New Roman"/>
                <a:ea typeface="Times New Roman"/>
                <a:cs typeface="Times New Roman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5427E5-570B-4C83-A2C2-31502D879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10668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75" b="0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75" b="0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rPr>
              <a:t>h = S × 2 ÷ b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3064F-0780-447F-BF59-D0B73EB8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10668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800" b="1">
                <a:solidFill>
                  <a:srgbClr val="FFFEF8"/>
                </a:solidFill>
                <a:latin typeface="Times New Roman"/>
                <a:ea typeface="Times New Roman"/>
                <a:cs typeface="Times New Roman"/>
              </a:rPr>
              <a:t>18 × 2 ÷ 9 = 4 cm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C45C6B-5C08-4D2B-BCC6-2AEF6CF29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86275"/>
            <a:ext cx="10896600" cy="9525"/>
          </a:xfrm>
          <a:custGeom xmlns:a="http://schemas.openxmlformats.org/drawingml/2006/main">
            <a:pathLst>
              <a:path w="10896600" h="9525">
                <a:moveTo>
                  <a:pt x="0" y="0"/>
                </a:moveTo>
                <a:lnTo>
                  <a:pt x="10896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4857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CE3AB7-F6F5-4DE6-BB9F-11B4FFEDB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33925"/>
            <a:ext cx="37909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rPr>
              <a:t>为什么乘 2？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F42A7D-193D-4131-9C0D-4A376EB40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24475"/>
            <a:ext cx="53340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rPr>
              <a:t>先还原拼成图形的面积，</a:t>
            </a:r>
          </a:p>
          <a:p xmlns:a="http://schemas.openxmlformats.org/drawingml/2006/main">
            <a:pPr algn="l">
              <a:defRPr sz="2100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rPr>
              <a:t>再用面积除以底，求出高。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4C13D8-E687-4549-A7D2-5571B610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4733925"/>
            <a:ext cx="46005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FFEF8"/>
                </a:solidFill>
                <a:latin typeface="Microsoft YaHei"/>
                <a:ea typeface="Microsoft YaHei"/>
                <a:cs typeface="Microsoft YaHei"/>
              </a:rPr>
              <a:t>评价时看这些证据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180987-713C-4006-9FD6-A16000F1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5324475"/>
            <a:ext cx="460057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rPr>
              <a:t>公式与代入正确 · 计算正确</a:t>
            </a:r>
          </a:p>
          <a:p xmlns:a="http://schemas.openxmlformats.org/drawingml/2006/main">
            <a:pPr algn="l">
              <a:defRPr sz="2025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C2D3C8"/>
                </a:solidFill>
                <a:latin typeface="Microsoft YaHei"/>
                <a:ea typeface="Microsoft YaHei"/>
                <a:cs typeface="Microsoft YaHei"/>
              </a:rPr>
              <a:t>单位为 cm · 能说明 ×2 的理由</a:t>
            </a:r>
          </a:p>
        </p:txBody>
      </p:sp>
    </p:spTree>
    <p:extLst>
      <p:ext uri="{BB962C8B-B14F-4D97-AF65-F5344CB8AC3E}">
        <p14:creationId xmlns:p14="http://schemas.microsoft.com/office/powerpoint/2010/main" val="16204009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="http://schemas.openxmlformats.org/package/2006/metadata/core-properties" xmlns:dc="http://purl.org/dc/elements/1.1/" xmlns:dcterms="http://purl.org/dc/terms/" xmlns:xsi="http://www.w3.org/2001/XMLSchema-instance">
  <dc:creator>BestTeach 贝特教</dc:creator>
  <lastModifiedBy>Walnut Exporter</lastModifiedBy>
  <dc:title>Presentation</dc:title>
  <dcterms:created xsi:type="dcterms:W3CDTF">2026-10-07T05:59:06.5500000Z</dcterms:created>
  <dcterms:modified xsi:type="dcterms:W3CDTF">2026-10-07T05:59:06.5500000Z</dcterms:modified>
  <dc:description>AI 辅助制作的教学展示样板。封面装饰图由 AI 生成，教学文字和原生几何图形可编辑。非客户案例，教师应审核后使用。</dc:description>
  <keywords>AI辅助制作;教学样板;非客户案例;BestTeach</keywords>
</coreProperties>
</file>